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9"/>
  </p:notesMasterIdLst>
  <p:sldIdLst>
    <p:sldId id="270" r:id="rId2"/>
    <p:sldId id="278" r:id="rId3"/>
    <p:sldId id="279" r:id="rId4"/>
    <p:sldId id="280" r:id="rId5"/>
    <p:sldId id="284" r:id="rId6"/>
    <p:sldId id="285" r:id="rId7"/>
    <p:sldId id="281" r:id="rId8"/>
    <p:sldId id="286" r:id="rId9"/>
    <p:sldId id="287" r:id="rId10"/>
    <p:sldId id="282" r:id="rId11"/>
    <p:sldId id="288" r:id="rId12"/>
    <p:sldId id="283" r:id="rId13"/>
    <p:sldId id="289" r:id="rId14"/>
    <p:sldId id="290" r:id="rId15"/>
    <p:sldId id="291" r:id="rId16"/>
    <p:sldId id="292" r:id="rId17"/>
    <p:sldId id="293" r:id="rId1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C0000"/>
    <a:srgbClr val="F79600"/>
    <a:srgbClr val="FF9632"/>
    <a:srgbClr val="F6A033"/>
    <a:srgbClr val="F6B433"/>
    <a:srgbClr val="F6BE33"/>
    <a:srgbClr val="6AA04F"/>
    <a:srgbClr val="6AA84F"/>
    <a:srgbClr val="4A86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Stile medio 3 - Color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Stile medio 3 - Color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Stile medio 3 - 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Stile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ile medio 3 - Color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95"/>
    <p:restoredTop sz="93333"/>
  </p:normalViewPr>
  <p:slideViewPr>
    <p:cSldViewPr snapToGrid="0" snapToObjects="1">
      <p:cViewPr varScale="1">
        <p:scale>
          <a:sx n="119" d="100"/>
          <a:sy n="119" d="100"/>
        </p:scale>
        <p:origin x="936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5D9ED4-ED9B-864A-931C-67A0309358CA}" type="datetimeFigureOut">
              <a:rPr lang="it-IT" smtClean="0"/>
              <a:t>30/01/20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F9042D-0ADE-0E48-9BA2-56F4EC264E4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201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F9042D-0ADE-0E48-9BA2-56F4EC264E4E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6756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F9042D-0ADE-0E48-9BA2-56F4EC264E4E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5094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58;p37">
            <a:extLst>
              <a:ext uri="{FF2B5EF4-FFF2-40B4-BE49-F238E27FC236}">
                <a16:creationId xmlns:a16="http://schemas.microsoft.com/office/drawing/2014/main" id="{CCC3325B-ED3C-9048-BDE4-314BDF314C0C}"/>
              </a:ext>
            </a:extLst>
          </p:cNvPr>
          <p:cNvSpPr/>
          <p:nvPr userDrawn="1"/>
        </p:nvSpPr>
        <p:spPr>
          <a:xfrm>
            <a:off x="9725" y="5826850"/>
            <a:ext cx="12191999" cy="136500"/>
          </a:xfrm>
          <a:prstGeom prst="rect">
            <a:avLst/>
          </a:prstGeom>
          <a:solidFill>
            <a:srgbClr val="EEEEEE">
              <a:alpha val="465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100"/>
              <a:buFont typeface="Arial"/>
              <a:buNone/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4" name="Google Shape;159;p37">
            <a:extLst>
              <a:ext uri="{FF2B5EF4-FFF2-40B4-BE49-F238E27FC236}">
                <a16:creationId xmlns:a16="http://schemas.microsoft.com/office/drawing/2014/main" id="{57EE102D-D4CD-034C-B7E9-B97A8736723E}"/>
              </a:ext>
            </a:extLst>
          </p:cNvPr>
          <p:cNvSpPr/>
          <p:nvPr userDrawn="1"/>
        </p:nvSpPr>
        <p:spPr>
          <a:xfrm>
            <a:off x="0" y="5930900"/>
            <a:ext cx="12191999" cy="9271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5F64657-CDC3-A14B-BC00-4725DB98400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noProof="0" dirty="0"/>
              <a:t>Fare </a:t>
            </a:r>
            <a:r>
              <a:rPr lang="en-US" noProof="0" dirty="0" err="1"/>
              <a:t>clic</a:t>
            </a:r>
            <a:r>
              <a:rPr lang="en-US" noProof="0" dirty="0"/>
              <a:t> per </a:t>
            </a:r>
            <a:r>
              <a:rPr lang="en-US" noProof="0" dirty="0" err="1"/>
              <a:t>modificare</a:t>
            </a:r>
            <a:r>
              <a:rPr lang="en-US" noProof="0" dirty="0"/>
              <a:t> lo stile del </a:t>
            </a:r>
            <a:r>
              <a:rPr lang="en-US" noProof="0" dirty="0" err="1"/>
              <a:t>titolo</a:t>
            </a:r>
            <a:r>
              <a:rPr lang="en-US" noProof="0" dirty="0"/>
              <a:t> </a:t>
            </a:r>
            <a:r>
              <a:rPr lang="en-US" noProof="0" dirty="0" err="1"/>
              <a:t>dello</a:t>
            </a:r>
            <a:r>
              <a:rPr lang="en-US" noProof="0" dirty="0"/>
              <a:t>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FB49356-F262-C048-A2AD-5886F1061D9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/>
              <a:t>Fare </a:t>
            </a:r>
            <a:r>
              <a:rPr lang="en-US" noProof="0" dirty="0" err="1"/>
              <a:t>clic</a:t>
            </a:r>
            <a:r>
              <a:rPr lang="en-US" noProof="0" dirty="0"/>
              <a:t> per </a:t>
            </a:r>
            <a:r>
              <a:rPr lang="en-US" noProof="0" dirty="0" err="1"/>
              <a:t>modificare</a:t>
            </a:r>
            <a:r>
              <a:rPr lang="en-US" noProof="0" dirty="0"/>
              <a:t> lo stile del </a:t>
            </a:r>
            <a:r>
              <a:rPr lang="en-US" noProof="0" dirty="0" err="1"/>
              <a:t>sottotitolo</a:t>
            </a:r>
            <a:r>
              <a:rPr lang="en-US" noProof="0" dirty="0"/>
              <a:t> </a:t>
            </a:r>
            <a:r>
              <a:rPr lang="en-US" noProof="0" dirty="0" err="1"/>
              <a:t>dello</a:t>
            </a:r>
            <a:r>
              <a:rPr lang="en-US" noProof="0" dirty="0"/>
              <a:t> schema</a:t>
            </a:r>
          </a:p>
        </p:txBody>
      </p:sp>
      <p:pic>
        <p:nvPicPr>
          <p:cNvPr id="15" name="Picture 2" descr="\\evancon.polito.it\elite\Template\graphics\Logos\eLite\logo.png">
            <a:extLst>
              <a:ext uri="{FF2B5EF4-FFF2-40B4-BE49-F238E27FC236}">
                <a16:creationId xmlns:a16="http://schemas.microsoft.com/office/drawing/2014/main" id="{6F9C5BA0-263C-7C4D-8184-E92E118AA4B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1343" y="6173023"/>
            <a:ext cx="1121146" cy="442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D:\Papers\elite\2011-isami-RulesBuilder\presentation\images\Logo Poli con scritta.png">
            <a:extLst>
              <a:ext uri="{FF2B5EF4-FFF2-40B4-BE49-F238E27FC236}">
                <a16:creationId xmlns:a16="http://schemas.microsoft.com/office/drawing/2014/main" id="{EF55452E-9C1E-F84F-B888-14AA39BAE87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657" y="6108557"/>
            <a:ext cx="1477659" cy="598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7677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628DA59-B2BA-234F-9360-E418BF50A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2900"/>
            <a:ext cx="10515600" cy="4564063"/>
          </a:xfrm>
        </p:spPr>
        <p:txBody>
          <a:bodyPr/>
          <a:lstStyle>
            <a:lvl1pPr>
              <a:lnSpc>
                <a:spcPct val="125000"/>
              </a:lnSpc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Google Shape;120;p28">
            <a:extLst>
              <a:ext uri="{FF2B5EF4-FFF2-40B4-BE49-F238E27FC236}">
                <a16:creationId xmlns:a16="http://schemas.microsoft.com/office/drawing/2014/main" id="{D5D0C725-9EC6-6B40-A94C-4BED9AF1E3E7}"/>
              </a:ext>
            </a:extLst>
          </p:cNvPr>
          <p:cNvSpPr/>
          <p:nvPr userDrawn="1"/>
        </p:nvSpPr>
        <p:spPr>
          <a:xfrm>
            <a:off x="11129992" y="6269083"/>
            <a:ext cx="447600" cy="447600"/>
          </a:xfrm>
          <a:prstGeom prst="ellipse">
            <a:avLst/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" name="Google Shape;123;p28">
            <a:extLst>
              <a:ext uri="{FF2B5EF4-FFF2-40B4-BE49-F238E27FC236}">
                <a16:creationId xmlns:a16="http://schemas.microsoft.com/office/drawing/2014/main" id="{A33A855A-7B75-7149-881D-1B450F4513E2}"/>
              </a:ext>
            </a:extLst>
          </p:cNvPr>
          <p:cNvSpPr txBox="1">
            <a:spLocks/>
          </p:cNvSpPr>
          <p:nvPr userDrawn="1"/>
        </p:nvSpPr>
        <p:spPr>
          <a:xfrm>
            <a:off x="11079450" y="6296075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it-IT" sz="1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/>
                <a:ea typeface="Open Sans"/>
                <a:cs typeface="Open Sans"/>
                <a:sym typeface="Open San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‹#›</a:t>
            </a:fld>
            <a:endParaRPr kumimoji="0" lang="it-IT" sz="1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EAB03BD-3D49-4536-9F60-A8BDDEB28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C50E227-C22C-4C28-9CBC-55F96370D65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Human-AI Interaction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1524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D458FF-A5B7-7543-AD3C-26BEE2D49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EB1DEE4-210D-E34A-BE09-5850AF6119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Google Shape;120;p28">
            <a:extLst>
              <a:ext uri="{FF2B5EF4-FFF2-40B4-BE49-F238E27FC236}">
                <a16:creationId xmlns:a16="http://schemas.microsoft.com/office/drawing/2014/main" id="{261EFA6C-67FD-D244-8537-1DBEC910071A}"/>
              </a:ext>
            </a:extLst>
          </p:cNvPr>
          <p:cNvSpPr/>
          <p:nvPr userDrawn="1"/>
        </p:nvSpPr>
        <p:spPr>
          <a:xfrm>
            <a:off x="11129992" y="6269083"/>
            <a:ext cx="447600" cy="447600"/>
          </a:xfrm>
          <a:prstGeom prst="ellipse">
            <a:avLst/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" name="Google Shape;123;p28">
            <a:extLst>
              <a:ext uri="{FF2B5EF4-FFF2-40B4-BE49-F238E27FC236}">
                <a16:creationId xmlns:a16="http://schemas.microsoft.com/office/drawing/2014/main" id="{F1C7DC72-C65E-5545-841B-F97D020E3795}"/>
              </a:ext>
            </a:extLst>
          </p:cNvPr>
          <p:cNvSpPr txBox="1">
            <a:spLocks/>
          </p:cNvSpPr>
          <p:nvPr userDrawn="1"/>
        </p:nvSpPr>
        <p:spPr>
          <a:xfrm>
            <a:off x="11079450" y="6296075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it-IT" sz="1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/>
                <a:ea typeface="Open Sans"/>
                <a:cs typeface="Open Sans"/>
                <a:sym typeface="Open San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‹#›</a:t>
            </a:fld>
            <a:endParaRPr kumimoji="0" lang="it-IT" sz="1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A2468A-DB73-43AA-BC9B-442ADBD4FF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Human-AI Interaction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7000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5941CE-E27C-9344-9273-3C8B9ED5F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53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BF7E3CE-0A77-1E4B-8EF5-BE26F91BC6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12900"/>
            <a:ext cx="5181600" cy="4589463"/>
          </a:xfrm>
        </p:spPr>
        <p:txBody>
          <a:bodyPr/>
          <a:lstStyle>
            <a:lvl1pPr>
              <a:lnSpc>
                <a:spcPct val="125000"/>
              </a:lnSpc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71B0D2F-5C96-9D44-8D15-32E7943F91F6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612900"/>
            <a:ext cx="5181600" cy="4589463"/>
          </a:xfrm>
        </p:spPr>
        <p:txBody>
          <a:bodyPr/>
          <a:lstStyle>
            <a:lvl1pPr>
              <a:lnSpc>
                <a:spcPct val="125000"/>
              </a:lnSpc>
              <a:defRPr/>
            </a:lvl1pPr>
          </a:lstStyle>
          <a:p>
            <a:pPr lvl="0"/>
            <a:r>
              <a:rPr lang="it-IT" dirty="0"/>
              <a:t>Modifica gli stili del testo dello schema
Secondo livello
Terzo livello
Quarto livello
Quinto livello</a:t>
            </a:r>
          </a:p>
        </p:txBody>
      </p:sp>
      <p:sp>
        <p:nvSpPr>
          <p:cNvPr id="8" name="Google Shape;120;p28">
            <a:extLst>
              <a:ext uri="{FF2B5EF4-FFF2-40B4-BE49-F238E27FC236}">
                <a16:creationId xmlns:a16="http://schemas.microsoft.com/office/drawing/2014/main" id="{577399A0-1655-314A-B24E-B95A2909FDF1}"/>
              </a:ext>
            </a:extLst>
          </p:cNvPr>
          <p:cNvSpPr/>
          <p:nvPr userDrawn="1"/>
        </p:nvSpPr>
        <p:spPr>
          <a:xfrm>
            <a:off x="11129992" y="6269083"/>
            <a:ext cx="447600" cy="447600"/>
          </a:xfrm>
          <a:prstGeom prst="ellipse">
            <a:avLst/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" name="Google Shape;123;p28">
            <a:extLst>
              <a:ext uri="{FF2B5EF4-FFF2-40B4-BE49-F238E27FC236}">
                <a16:creationId xmlns:a16="http://schemas.microsoft.com/office/drawing/2014/main" id="{42FE2C08-4673-0645-A5C6-6719D8348DB1}"/>
              </a:ext>
            </a:extLst>
          </p:cNvPr>
          <p:cNvSpPr txBox="1">
            <a:spLocks/>
          </p:cNvSpPr>
          <p:nvPr userDrawn="1"/>
        </p:nvSpPr>
        <p:spPr>
          <a:xfrm>
            <a:off x="11079450" y="6296075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it-IT" sz="1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/>
                <a:ea typeface="Open Sans"/>
                <a:cs typeface="Open Sans"/>
                <a:sym typeface="Open San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‹#›</a:t>
            </a:fld>
            <a:endParaRPr kumimoji="0" lang="it-IT" sz="1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B35A2-0252-473F-A93C-0B4C1E46EA7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Human-AI Interaction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7683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5941CE-E27C-9344-9273-3C8B9ED5F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53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BF7E3CE-0A77-1E4B-8EF5-BE26F91BC6C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2237874"/>
            <a:ext cx="5181600" cy="3964489"/>
          </a:xfrm>
        </p:spPr>
        <p:txBody>
          <a:bodyPr/>
          <a:lstStyle>
            <a:lvl1pPr>
              <a:lnSpc>
                <a:spcPct val="125000"/>
              </a:lnSpc>
              <a:defRPr/>
            </a:lvl1pPr>
          </a:lstStyle>
          <a:p>
            <a:r>
              <a:rPr lang="en-US" noProof="0" dirty="0" err="1"/>
              <a:t>Modifica</a:t>
            </a:r>
            <a:r>
              <a:rPr lang="en-US" noProof="0" dirty="0"/>
              <a:t> </a:t>
            </a:r>
            <a:r>
              <a:rPr lang="en-US" noProof="0" dirty="0" err="1"/>
              <a:t>gli</a:t>
            </a:r>
            <a:r>
              <a:rPr lang="en-US" noProof="0" dirty="0"/>
              <a:t> </a:t>
            </a:r>
            <a:r>
              <a:rPr lang="en-US" noProof="0" dirty="0" err="1"/>
              <a:t>stili</a:t>
            </a:r>
            <a:r>
              <a:rPr lang="en-US" noProof="0" dirty="0"/>
              <a:t> del </a:t>
            </a:r>
            <a:r>
              <a:rPr lang="en-US" noProof="0" dirty="0" err="1"/>
              <a:t>testo</a:t>
            </a:r>
            <a:r>
              <a:rPr lang="en-US" noProof="0" dirty="0"/>
              <a:t> </a:t>
            </a:r>
            <a:r>
              <a:rPr lang="en-US" noProof="0" dirty="0" err="1"/>
              <a:t>dello</a:t>
            </a:r>
            <a:r>
              <a:rPr lang="en-US" noProof="0" dirty="0"/>
              <a:t> schema
Secondo </a:t>
            </a:r>
            <a:r>
              <a:rPr lang="en-US" noProof="0" dirty="0" err="1"/>
              <a:t>livello</a:t>
            </a:r>
            <a:r>
              <a:rPr lang="en-US" noProof="0" dirty="0"/>
              <a:t>
</a:t>
            </a:r>
            <a:r>
              <a:rPr lang="en-US" noProof="0" dirty="0" err="1"/>
              <a:t>Terzo</a:t>
            </a:r>
            <a:r>
              <a:rPr lang="en-US" noProof="0" dirty="0"/>
              <a:t> </a:t>
            </a:r>
            <a:r>
              <a:rPr lang="en-US" noProof="0" dirty="0" err="1"/>
              <a:t>livello</a:t>
            </a:r>
            <a:r>
              <a:rPr lang="en-US" noProof="0" dirty="0"/>
              <a:t>
Quarto </a:t>
            </a:r>
            <a:r>
              <a:rPr lang="en-US" noProof="0" dirty="0" err="1"/>
              <a:t>livello</a:t>
            </a:r>
            <a:r>
              <a:rPr lang="en-US" noProof="0" dirty="0"/>
              <a:t>
Quinto </a:t>
            </a:r>
            <a:r>
              <a:rPr lang="en-US" noProof="0" dirty="0" err="1"/>
              <a:t>livello</a:t>
            </a:r>
            <a:endParaRPr lang="en-US" noProof="0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71B0D2F-5C96-9D44-8D15-32E7943F91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37874"/>
            <a:ext cx="5181600" cy="3964489"/>
          </a:xfrm>
        </p:spPr>
        <p:txBody>
          <a:bodyPr/>
          <a:lstStyle>
            <a:lvl1pPr>
              <a:lnSpc>
                <a:spcPct val="125000"/>
              </a:lnSpc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Google Shape;120;p28">
            <a:extLst>
              <a:ext uri="{FF2B5EF4-FFF2-40B4-BE49-F238E27FC236}">
                <a16:creationId xmlns:a16="http://schemas.microsoft.com/office/drawing/2014/main" id="{577399A0-1655-314A-B24E-B95A2909FDF1}"/>
              </a:ext>
            </a:extLst>
          </p:cNvPr>
          <p:cNvSpPr/>
          <p:nvPr userDrawn="1"/>
        </p:nvSpPr>
        <p:spPr>
          <a:xfrm>
            <a:off x="11129992" y="6269083"/>
            <a:ext cx="447600" cy="447600"/>
          </a:xfrm>
          <a:prstGeom prst="ellipse">
            <a:avLst/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" name="Google Shape;123;p28">
            <a:extLst>
              <a:ext uri="{FF2B5EF4-FFF2-40B4-BE49-F238E27FC236}">
                <a16:creationId xmlns:a16="http://schemas.microsoft.com/office/drawing/2014/main" id="{42FE2C08-4673-0645-A5C6-6719D8348DB1}"/>
              </a:ext>
            </a:extLst>
          </p:cNvPr>
          <p:cNvSpPr txBox="1">
            <a:spLocks/>
          </p:cNvSpPr>
          <p:nvPr userDrawn="1"/>
        </p:nvSpPr>
        <p:spPr>
          <a:xfrm>
            <a:off x="11079450" y="6296075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it-IT" sz="1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/>
                <a:ea typeface="Open Sans"/>
                <a:cs typeface="Open Sans"/>
                <a:sym typeface="Open San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‹#›</a:t>
            </a:fld>
            <a:endParaRPr kumimoji="0" lang="it-IT" sz="1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A4A7CAA-1B32-4502-B310-D661FD658A9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603420"/>
            <a:ext cx="5181600" cy="556248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 dirty="0"/>
              <a:t>Title</a:t>
            </a:r>
            <a:endParaRPr lang="it-IT" dirty="0"/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5A674303-F927-4A9D-AFC1-259598F9920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72200" y="1603420"/>
            <a:ext cx="5181600" cy="556248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 dirty="0"/>
              <a:t>Title</a:t>
            </a:r>
            <a:endParaRPr lang="it-IT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028607-F140-48A3-8FE8-BCCFCFBDA56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Human-AI Interaction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55469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60C26A-0C6A-5F48-AB64-D0286E034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 dirty="0"/>
          </a:p>
        </p:txBody>
      </p:sp>
      <p:sp>
        <p:nvSpPr>
          <p:cNvPr id="6" name="Google Shape;120;p28">
            <a:extLst>
              <a:ext uri="{FF2B5EF4-FFF2-40B4-BE49-F238E27FC236}">
                <a16:creationId xmlns:a16="http://schemas.microsoft.com/office/drawing/2014/main" id="{B287401E-639D-0F40-B2AE-D3FFF20B2571}"/>
              </a:ext>
            </a:extLst>
          </p:cNvPr>
          <p:cNvSpPr/>
          <p:nvPr userDrawn="1"/>
        </p:nvSpPr>
        <p:spPr>
          <a:xfrm>
            <a:off x="11129992" y="6269083"/>
            <a:ext cx="447600" cy="447600"/>
          </a:xfrm>
          <a:prstGeom prst="ellipse">
            <a:avLst/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" name="Google Shape;123;p28">
            <a:extLst>
              <a:ext uri="{FF2B5EF4-FFF2-40B4-BE49-F238E27FC236}">
                <a16:creationId xmlns:a16="http://schemas.microsoft.com/office/drawing/2014/main" id="{063F05D8-68E1-EC4E-A4E3-C9E6EF2164FE}"/>
              </a:ext>
            </a:extLst>
          </p:cNvPr>
          <p:cNvSpPr txBox="1">
            <a:spLocks/>
          </p:cNvSpPr>
          <p:nvPr userDrawn="1"/>
        </p:nvSpPr>
        <p:spPr>
          <a:xfrm>
            <a:off x="11079450" y="6296075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it-IT" sz="1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/>
                <a:ea typeface="Open Sans"/>
                <a:cs typeface="Open Sans"/>
                <a:sym typeface="Open San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‹#›</a:t>
            </a:fld>
            <a:endParaRPr kumimoji="0" lang="it-IT" sz="1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D765EB-DEFB-45C9-BD71-400FB53F54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Human-AI Interaction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76046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20;p28">
            <a:extLst>
              <a:ext uri="{FF2B5EF4-FFF2-40B4-BE49-F238E27FC236}">
                <a16:creationId xmlns:a16="http://schemas.microsoft.com/office/drawing/2014/main" id="{4918D42B-C053-0943-9455-5AD0A30A9E08}"/>
              </a:ext>
            </a:extLst>
          </p:cNvPr>
          <p:cNvSpPr/>
          <p:nvPr userDrawn="1"/>
        </p:nvSpPr>
        <p:spPr>
          <a:xfrm>
            <a:off x="11129992" y="6269083"/>
            <a:ext cx="447600" cy="447600"/>
          </a:xfrm>
          <a:prstGeom prst="ellipse">
            <a:avLst/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6" name="Google Shape;123;p28">
            <a:extLst>
              <a:ext uri="{FF2B5EF4-FFF2-40B4-BE49-F238E27FC236}">
                <a16:creationId xmlns:a16="http://schemas.microsoft.com/office/drawing/2014/main" id="{69DDE86A-BB0E-F046-85F6-70E7DF884F24}"/>
              </a:ext>
            </a:extLst>
          </p:cNvPr>
          <p:cNvSpPr txBox="1">
            <a:spLocks/>
          </p:cNvSpPr>
          <p:nvPr userDrawn="1"/>
        </p:nvSpPr>
        <p:spPr>
          <a:xfrm>
            <a:off x="11079450" y="6296075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it-IT" sz="1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/>
                <a:ea typeface="Open Sans"/>
                <a:cs typeface="Open Sans"/>
                <a:sym typeface="Open San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‹#›</a:t>
            </a:fld>
            <a:endParaRPr kumimoji="0" lang="it-IT" sz="1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643BB1D-14AF-473E-B254-E2B1BEF937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Human-AI Interaction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39369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3B59A5-56B0-D043-AA37-0392C6EC1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6EE9C69-D903-9243-8E4C-FDCD10F88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00000"/>
              </a:lnSpc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27AE39A-1CAF-7940-AFAE-3CC37CB087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Google Shape;120;p28">
            <a:extLst>
              <a:ext uri="{FF2B5EF4-FFF2-40B4-BE49-F238E27FC236}">
                <a16:creationId xmlns:a16="http://schemas.microsoft.com/office/drawing/2014/main" id="{674E1E94-3E55-164B-8423-C9374709CDAB}"/>
              </a:ext>
            </a:extLst>
          </p:cNvPr>
          <p:cNvSpPr/>
          <p:nvPr userDrawn="1"/>
        </p:nvSpPr>
        <p:spPr>
          <a:xfrm>
            <a:off x="11129992" y="6269083"/>
            <a:ext cx="447600" cy="447600"/>
          </a:xfrm>
          <a:prstGeom prst="ellipse">
            <a:avLst/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" name="Google Shape;123;p28">
            <a:extLst>
              <a:ext uri="{FF2B5EF4-FFF2-40B4-BE49-F238E27FC236}">
                <a16:creationId xmlns:a16="http://schemas.microsoft.com/office/drawing/2014/main" id="{75F9AD2F-BF15-464C-9000-B8D138788160}"/>
              </a:ext>
            </a:extLst>
          </p:cNvPr>
          <p:cNvSpPr txBox="1">
            <a:spLocks/>
          </p:cNvSpPr>
          <p:nvPr userDrawn="1"/>
        </p:nvSpPr>
        <p:spPr>
          <a:xfrm>
            <a:off x="11079450" y="6296075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it-IT" sz="1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/>
                <a:ea typeface="Open Sans"/>
                <a:cs typeface="Open Sans"/>
                <a:sym typeface="Open San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‹#›</a:t>
            </a:fld>
            <a:endParaRPr kumimoji="0" lang="it-IT" sz="1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EF455C-F6C3-4997-A6A5-445D425B1E5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Human-AI Interaction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875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429734-890E-6C46-B024-A1C73C26E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35A79C1-7447-394C-9E83-D060AA9AD5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592CFDA-03CA-BE4E-8254-915157CE30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Google Shape;120;p28">
            <a:extLst>
              <a:ext uri="{FF2B5EF4-FFF2-40B4-BE49-F238E27FC236}">
                <a16:creationId xmlns:a16="http://schemas.microsoft.com/office/drawing/2014/main" id="{44005C7F-6DDF-8E46-B3A9-53F042DA6E53}"/>
              </a:ext>
            </a:extLst>
          </p:cNvPr>
          <p:cNvSpPr/>
          <p:nvPr userDrawn="1"/>
        </p:nvSpPr>
        <p:spPr>
          <a:xfrm>
            <a:off x="11129992" y="6269083"/>
            <a:ext cx="447600" cy="447600"/>
          </a:xfrm>
          <a:prstGeom prst="ellipse">
            <a:avLst/>
          </a:prstGeom>
          <a:solidFill>
            <a:srgbClr val="5959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" name="Google Shape;123;p28">
            <a:extLst>
              <a:ext uri="{FF2B5EF4-FFF2-40B4-BE49-F238E27FC236}">
                <a16:creationId xmlns:a16="http://schemas.microsoft.com/office/drawing/2014/main" id="{D808ECC7-E729-5549-8D22-1A604D58F242}"/>
              </a:ext>
            </a:extLst>
          </p:cNvPr>
          <p:cNvSpPr txBox="1">
            <a:spLocks/>
          </p:cNvSpPr>
          <p:nvPr userDrawn="1"/>
        </p:nvSpPr>
        <p:spPr>
          <a:xfrm>
            <a:off x="11079450" y="6296075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it-IT" sz="1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/>
                <a:ea typeface="Open Sans"/>
                <a:cs typeface="Open Sans"/>
                <a:sym typeface="Open San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‹#›</a:t>
            </a:fld>
            <a:endParaRPr kumimoji="0" lang="it-IT" sz="1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A3386-DACB-4A5B-AE56-BA077648D5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Human-AI Interaction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2942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2839E69-C8C3-3F47-9134-95D61C487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dirty="0"/>
              <a:t>Fare </a:t>
            </a:r>
            <a:r>
              <a:rPr lang="en-US" noProof="0" dirty="0" err="1"/>
              <a:t>clic</a:t>
            </a:r>
            <a:r>
              <a:rPr lang="en-US" noProof="0" dirty="0"/>
              <a:t> per </a:t>
            </a:r>
            <a:r>
              <a:rPr lang="en-US" noProof="0" dirty="0" err="1"/>
              <a:t>modificare</a:t>
            </a:r>
            <a:r>
              <a:rPr lang="en-US" noProof="0" dirty="0"/>
              <a:t> lo stile del </a:t>
            </a:r>
            <a:r>
              <a:rPr lang="en-US" noProof="0" dirty="0" err="1"/>
              <a:t>titolo</a:t>
            </a:r>
            <a:r>
              <a:rPr lang="en-US" noProof="0" dirty="0"/>
              <a:t> </a:t>
            </a:r>
            <a:r>
              <a:rPr lang="en-US" noProof="0" dirty="0" err="1"/>
              <a:t>dello</a:t>
            </a:r>
            <a:r>
              <a:rPr lang="en-US" noProof="0" dirty="0"/>
              <a:t>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F90BD4E-9D67-5847-A547-BFB89F1B6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err="1"/>
              <a:t>Aaaa</a:t>
            </a:r>
            <a:endParaRPr lang="en-US" noProof="0" dirty="0"/>
          </a:p>
          <a:p>
            <a:pPr lvl="1"/>
            <a:r>
              <a:rPr lang="en-US" noProof="0" dirty="0"/>
              <a:t>BBB</a:t>
            </a:r>
          </a:p>
          <a:p>
            <a:pPr lvl="2"/>
            <a:r>
              <a:rPr lang="en-US" noProof="0" dirty="0"/>
              <a:t>CCC</a:t>
            </a:r>
          </a:p>
        </p:txBody>
      </p:sp>
      <p:sp>
        <p:nvSpPr>
          <p:cNvPr id="7" name="Google Shape;159;p37">
            <a:extLst>
              <a:ext uri="{FF2B5EF4-FFF2-40B4-BE49-F238E27FC236}">
                <a16:creationId xmlns:a16="http://schemas.microsoft.com/office/drawing/2014/main" id="{0187968A-EEB7-4959-B028-8E4BA7A4D0BC}"/>
              </a:ext>
            </a:extLst>
          </p:cNvPr>
          <p:cNvSpPr/>
          <p:nvPr userDrawn="1"/>
        </p:nvSpPr>
        <p:spPr>
          <a:xfrm>
            <a:off x="0" y="6446022"/>
            <a:ext cx="12191999" cy="411977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" name="Google Shape;158;p37">
            <a:extLst>
              <a:ext uri="{FF2B5EF4-FFF2-40B4-BE49-F238E27FC236}">
                <a16:creationId xmlns:a16="http://schemas.microsoft.com/office/drawing/2014/main" id="{F548026A-1EE9-42F6-9F09-2C153CB040B3}"/>
              </a:ext>
            </a:extLst>
          </p:cNvPr>
          <p:cNvSpPr/>
          <p:nvPr userDrawn="1"/>
        </p:nvSpPr>
        <p:spPr>
          <a:xfrm>
            <a:off x="9725" y="6309523"/>
            <a:ext cx="12191999" cy="136500"/>
          </a:xfrm>
          <a:prstGeom prst="rect">
            <a:avLst/>
          </a:prstGeom>
          <a:solidFill>
            <a:srgbClr val="EEEEEE">
              <a:alpha val="465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100"/>
              <a:buFont typeface="Arial"/>
              <a:buNone/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B9719130-AD9F-4657-95D3-23142B6160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7666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Human-AI Interaction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3090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0" r:id="rId5"/>
    <p:sldLayoutId id="2147483654" r:id="rId6"/>
    <p:sldLayoutId id="2147483655" r:id="rId7"/>
    <p:sldLayoutId id="2147483656" r:id="rId8"/>
    <p:sldLayoutId id="2147483657" r:id="rId9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it-IT" sz="3400" b="1" i="0" kern="1200" dirty="0">
          <a:solidFill>
            <a:schemeClr val="tx1"/>
          </a:solidFill>
          <a:latin typeface="+mj-lt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71463" indent="-271463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lang="en-US" sz="2400" b="0" i="0" kern="1200" dirty="0" smtClean="0">
          <a:solidFill>
            <a:schemeClr val="tx1"/>
          </a:solidFill>
          <a:latin typeface="+mn-lt"/>
          <a:ea typeface="Open Sans" panose="020B0606030504020204" pitchFamily="34" charset="0"/>
          <a:cs typeface="Open Sans" panose="020B0606030504020204" pitchFamily="34" charset="0"/>
        </a:defRPr>
      </a:lvl1pPr>
      <a:lvl2pPr marL="625475" indent="-354013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lang="en-US" sz="240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896938" indent="-27146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aidemos.microsoft.com/guidelines-for-human-ai-interaction/demo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baltea.polito.it/owncloud/index.php/s/mfMmN7LUS9dZfy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pair.withgoogle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E0F78FD-9FE8-E040-8053-A3A303C0F62A}"/>
              </a:ext>
            </a:extLst>
          </p:cNvPr>
          <p:cNvSpPr/>
          <p:nvPr/>
        </p:nvSpPr>
        <p:spPr>
          <a:xfrm>
            <a:off x="1524000" y="3584749"/>
            <a:ext cx="8921675" cy="1374526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09EAA3-8EA0-BE4F-8060-DD3F53E441A5}"/>
              </a:ext>
            </a:extLst>
          </p:cNvPr>
          <p:cNvSpPr/>
          <p:nvPr/>
        </p:nvSpPr>
        <p:spPr>
          <a:xfrm>
            <a:off x="2347784" y="1611956"/>
            <a:ext cx="7451124" cy="189800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C8DB05-7CDF-4194-AF14-8DF5538076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Exercise 2:</a:t>
            </a:r>
            <a:br>
              <a:rPr lang="en-US" dirty="0"/>
            </a:br>
            <a:r>
              <a:rPr lang="en-US" dirty="0"/>
              <a:t>Worksheet</a:t>
            </a:r>
            <a:endParaRPr lang="it-IT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9148CF-09BD-41B6-92DC-8892061DA3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Team Members:</a:t>
            </a:r>
          </a:p>
          <a:p>
            <a:r>
              <a:rPr lang="en-US" dirty="0"/>
              <a:t>Name Surname, Name Surname, Name Surname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1010048F-D9E9-6F4F-9AFF-F1E6CD86CBDA}"/>
              </a:ext>
            </a:extLst>
          </p:cNvPr>
          <p:cNvSpPr txBox="1">
            <a:spLocks/>
          </p:cNvSpPr>
          <p:nvPr/>
        </p:nvSpPr>
        <p:spPr>
          <a:xfrm>
            <a:off x="1524000" y="6241773"/>
            <a:ext cx="9144000" cy="4323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lang="en-US" sz="2400" b="0" i="0" kern="1200">
                <a:solidFill>
                  <a:schemeClr val="tx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None/>
              <a:defRPr 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Academic Year 2019/2020</a:t>
            </a:r>
          </a:p>
        </p:txBody>
      </p:sp>
    </p:spTree>
    <p:extLst>
      <p:ext uri="{BB962C8B-B14F-4D97-AF65-F5344CB8AC3E}">
        <p14:creationId xmlns:p14="http://schemas.microsoft.com/office/powerpoint/2010/main" val="3674896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42C82C3-970B-804E-8DD4-6BEFFB98D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3: Errors and Failures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600650-3D90-244D-92E1-4BE55F8EB1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07454" y="1612900"/>
            <a:ext cx="6846346" cy="45894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After a run, it may happen that the app is not able to track the entire path…</a:t>
            </a:r>
          </a:p>
          <a:p>
            <a:r>
              <a:rPr lang="en-US" dirty="0"/>
              <a:t>How can we change the app design to handle this case?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i="1" dirty="0"/>
              <a:t>Use the next slide to answer, as a group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33C820-741F-6540-9F05-7DF6406E61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Human-AI Interaction</a:t>
            </a:r>
            <a:endParaRPr lang="it-IT" dirty="0"/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0F2D3DA7-014A-B844-A1C6-E54666296B8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49058" y="1612900"/>
            <a:ext cx="2694415" cy="4172239"/>
          </a:xfrm>
        </p:spPr>
      </p:pic>
    </p:spTree>
    <p:extLst>
      <p:ext uri="{BB962C8B-B14F-4D97-AF65-F5344CB8AC3E}">
        <p14:creationId xmlns:p14="http://schemas.microsoft.com/office/powerpoint/2010/main" val="2838229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42C82C3-970B-804E-8DD4-6BEFFB98D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3: Errors and Failures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33C820-741F-6540-9F05-7DF6406E61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Human-AI Interaction</a:t>
            </a:r>
            <a:endParaRPr lang="it-IT" dirty="0"/>
          </a:p>
        </p:txBody>
      </p:sp>
      <p:pic>
        <p:nvPicPr>
          <p:cNvPr id="14" name="Content Placeholder 12">
            <a:extLst>
              <a:ext uri="{FF2B5EF4-FFF2-40B4-BE49-F238E27FC236}">
                <a16:creationId xmlns:a16="http://schemas.microsoft.com/office/drawing/2014/main" id="{C5F06A99-1608-BE47-87F4-5AF5E803B9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058" y="1612900"/>
            <a:ext cx="2694415" cy="4172239"/>
          </a:xfrm>
          <a:prstGeom prst="rect">
            <a:avLst/>
          </a:prstGeom>
        </p:spPr>
      </p:pic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2454766C-5B29-D747-893E-478B5D5D3D5D}"/>
              </a:ext>
            </a:extLst>
          </p:cNvPr>
          <p:cNvSpPr txBox="1">
            <a:spLocks/>
          </p:cNvSpPr>
          <p:nvPr/>
        </p:nvSpPr>
        <p:spPr>
          <a:xfrm>
            <a:off x="1428076" y="5902156"/>
            <a:ext cx="1936377" cy="41722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71463" indent="-271463" algn="l" defTabSz="914400" rtl="0" eaLnBrk="1" latinLnBrk="0" hangingPunct="1">
              <a:lnSpc>
                <a:spcPct val="125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lang="en-US" sz="2400" b="0" i="0" kern="1200">
                <a:solidFill>
                  <a:schemeClr val="tx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25475" indent="-3540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938" indent="-2714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anose="05000000000000000000" pitchFamily="2" charset="2"/>
              <a:buNone/>
            </a:pPr>
            <a:r>
              <a:rPr lang="en-US" dirty="0"/>
              <a:t>Original Design</a:t>
            </a:r>
            <a:endParaRPr lang="en-US" i="1" dirty="0"/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F7AAD8B7-74C0-084E-A351-E811EA8C6752}"/>
              </a:ext>
            </a:extLst>
          </p:cNvPr>
          <p:cNvSpPr txBox="1">
            <a:spLocks/>
          </p:cNvSpPr>
          <p:nvPr/>
        </p:nvSpPr>
        <p:spPr>
          <a:xfrm>
            <a:off x="7859360" y="5777705"/>
            <a:ext cx="1936377" cy="41722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71463" indent="-271463" algn="l" defTabSz="914400" rtl="0" eaLnBrk="1" latinLnBrk="0" hangingPunct="1">
              <a:lnSpc>
                <a:spcPct val="125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lang="en-US" sz="2400" b="0" i="0" kern="1200">
                <a:solidFill>
                  <a:schemeClr val="tx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25475" indent="-3540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938" indent="-2714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anose="05000000000000000000" pitchFamily="2" charset="2"/>
              <a:buNone/>
            </a:pPr>
            <a:r>
              <a:rPr lang="en-US" dirty="0"/>
              <a:t>Improved Design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289697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42C82C3-970B-804E-8DD4-6BEFFB98D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4: Guidelines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33C820-741F-6540-9F05-7DF6406E61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Human-AI Interaction</a:t>
            </a:r>
            <a:endParaRPr lang="it-IT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060996F-ACDC-464E-B34F-BBDF1A462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Guidelines for Human-AI Interaction on the previous four screenshots</a:t>
            </a:r>
          </a:p>
          <a:p>
            <a:pPr lvl="1"/>
            <a:r>
              <a:rPr lang="en-US" dirty="0">
                <a:hlinkClick r:id="rId2"/>
              </a:rPr>
              <a:t>https://aidemos.microsoft.com/guidelines-for-human-ai-interaction/demo</a:t>
            </a:r>
            <a:endParaRPr lang="en-US" dirty="0"/>
          </a:p>
          <a:p>
            <a:r>
              <a:rPr lang="en-US" dirty="0"/>
              <a:t>How many "issues" are you able to identify?</a:t>
            </a:r>
          </a:p>
          <a:p>
            <a:r>
              <a:rPr lang="en-US" dirty="0"/>
              <a:t>How many guidelines is the app respecting?</a:t>
            </a:r>
          </a:p>
          <a:p>
            <a:r>
              <a:rPr lang="en-US" dirty="0"/>
              <a:t>Do you spot any other problems?</a:t>
            </a:r>
          </a:p>
          <a:p>
            <a:pPr lvl="1"/>
            <a:r>
              <a:rPr lang="en-US" dirty="0"/>
              <a:t>suggestion: the phone owner is </a:t>
            </a:r>
            <a:r>
              <a:rPr lang="en-US" u="sng" dirty="0"/>
              <a:t>not</a:t>
            </a:r>
            <a:r>
              <a:rPr lang="en-US" dirty="0"/>
              <a:t> called </a:t>
            </a:r>
            <a:r>
              <a:rPr lang="en-US" i="1" dirty="0"/>
              <a:t>Diane Garza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i="1" dirty="0"/>
              <a:t>Use the next slides to answer, as a group</a:t>
            </a:r>
          </a:p>
        </p:txBody>
      </p:sp>
    </p:spTree>
    <p:extLst>
      <p:ext uri="{BB962C8B-B14F-4D97-AF65-F5344CB8AC3E}">
        <p14:creationId xmlns:p14="http://schemas.microsoft.com/office/powerpoint/2010/main" val="1860918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42C82C3-970B-804E-8DD4-6BEFFB98D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4: Guidelines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33C820-741F-6540-9F05-7DF6406E61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Human-AI Interaction</a:t>
            </a:r>
            <a:endParaRPr lang="it-IT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F615962-0FC0-854E-A3BE-D4EDCA178F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9041624"/>
              </p:ext>
            </p:extLst>
          </p:nvPr>
        </p:nvGraphicFramePr>
        <p:xfrm>
          <a:off x="838200" y="1612900"/>
          <a:ext cx="9987579" cy="3845560"/>
        </p:xfrm>
        <a:graphic>
          <a:graphicData uri="http://schemas.openxmlformats.org/drawingml/2006/table">
            <a:tbl>
              <a:tblPr firstRow="1">
                <a:tableStyleId>{9DCAF9ED-07DC-4A11-8D7F-57B35C25682E}</a:tableStyleId>
              </a:tblPr>
              <a:tblGrid>
                <a:gridCol w="2926976">
                  <a:extLst>
                    <a:ext uri="{9D8B030D-6E8A-4147-A177-3AD203B41FA5}">
                      <a16:colId xmlns:a16="http://schemas.microsoft.com/office/drawing/2014/main" val="4039434162"/>
                    </a:ext>
                  </a:extLst>
                </a:gridCol>
                <a:gridCol w="7060603">
                  <a:extLst>
                    <a:ext uri="{9D8B030D-6E8A-4147-A177-3AD203B41FA5}">
                      <a16:colId xmlns:a16="http://schemas.microsoft.com/office/drawing/2014/main" val="6150779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AI Design Guidelines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Violation/Everything ok? Where? [A Guideline may not apply]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5065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G1 - Make clear what the system can 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030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G2 - Make clear how well the system can do what it can 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909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G3 - Time services based on context</a:t>
                      </a:r>
                      <a:endParaRPr lang="en-US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12977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G4 - Show contextually relevant information</a:t>
                      </a:r>
                      <a:endParaRPr lang="en-US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977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G5 - Match relevant social norms</a:t>
                      </a:r>
                      <a:endParaRPr lang="en-US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3209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07051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42C82C3-970B-804E-8DD4-6BEFFB98D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4: Guidelines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33C820-741F-6540-9F05-7DF6406E61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Human-AI Interaction</a:t>
            </a:r>
            <a:endParaRPr lang="it-IT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F615962-0FC0-854E-A3BE-D4EDCA178F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7281316"/>
              </p:ext>
            </p:extLst>
          </p:nvPr>
        </p:nvGraphicFramePr>
        <p:xfrm>
          <a:off x="838200" y="1612900"/>
          <a:ext cx="9987579" cy="3302000"/>
        </p:xfrm>
        <a:graphic>
          <a:graphicData uri="http://schemas.openxmlformats.org/drawingml/2006/table">
            <a:tbl>
              <a:tblPr firstRow="1">
                <a:tableStyleId>{9DCAF9ED-07DC-4A11-8D7F-57B35C25682E}</a:tableStyleId>
              </a:tblPr>
              <a:tblGrid>
                <a:gridCol w="2926976">
                  <a:extLst>
                    <a:ext uri="{9D8B030D-6E8A-4147-A177-3AD203B41FA5}">
                      <a16:colId xmlns:a16="http://schemas.microsoft.com/office/drawing/2014/main" val="4039434162"/>
                    </a:ext>
                  </a:extLst>
                </a:gridCol>
                <a:gridCol w="7060603">
                  <a:extLst>
                    <a:ext uri="{9D8B030D-6E8A-4147-A177-3AD203B41FA5}">
                      <a16:colId xmlns:a16="http://schemas.microsoft.com/office/drawing/2014/main" val="6150779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AI Design Guidelines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Violation/Everything ok? Where? [A Guideline may not apply]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5065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G6 -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Mitigate social biases</a:t>
                      </a:r>
                      <a:endParaRPr lang="en-US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030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G7 - Support efficient invocation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909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G8 - Support efficient dismissal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12977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G9 - Support efficient correction</a:t>
                      </a:r>
                      <a:endParaRPr lang="en-US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977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G10 - Scope services when in doubt</a:t>
                      </a:r>
                      <a:endParaRPr lang="en-US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3209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99114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42C82C3-970B-804E-8DD4-6BEFFB98D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4: Guidelines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33C820-741F-6540-9F05-7DF6406E61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Human-AI Interaction</a:t>
            </a:r>
            <a:endParaRPr lang="it-IT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F615962-0FC0-854E-A3BE-D4EDCA178F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9156733"/>
              </p:ext>
            </p:extLst>
          </p:nvPr>
        </p:nvGraphicFramePr>
        <p:xfrm>
          <a:off x="838200" y="1612900"/>
          <a:ext cx="9987579" cy="3571240"/>
        </p:xfrm>
        <a:graphic>
          <a:graphicData uri="http://schemas.openxmlformats.org/drawingml/2006/table">
            <a:tbl>
              <a:tblPr firstRow="1">
                <a:tableStyleId>{9DCAF9ED-07DC-4A11-8D7F-57B35C25682E}</a:tableStyleId>
              </a:tblPr>
              <a:tblGrid>
                <a:gridCol w="2926976">
                  <a:extLst>
                    <a:ext uri="{9D8B030D-6E8A-4147-A177-3AD203B41FA5}">
                      <a16:colId xmlns:a16="http://schemas.microsoft.com/office/drawing/2014/main" val="4039434162"/>
                    </a:ext>
                  </a:extLst>
                </a:gridCol>
                <a:gridCol w="7060603">
                  <a:extLst>
                    <a:ext uri="{9D8B030D-6E8A-4147-A177-3AD203B41FA5}">
                      <a16:colId xmlns:a16="http://schemas.microsoft.com/office/drawing/2014/main" val="6150779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AI Design Guidelines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Violation/Everything ok? Where? [A Guideline may not apply]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5065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G11 -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Make clear why the system did what it did</a:t>
                      </a:r>
                      <a:endParaRPr lang="en-US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030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G12 -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Remember recent interactions </a:t>
                      </a:r>
                      <a:endParaRPr lang="en-US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909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G13 - Learn from user behavior</a:t>
                      </a:r>
                      <a:endParaRPr lang="en-US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12977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G14 - Update and adapt cautiously</a:t>
                      </a:r>
                      <a:endParaRPr lang="en-US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977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G15 - Encourage granular feedback</a:t>
                      </a:r>
                      <a:endParaRPr lang="en-US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3209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44392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42C82C3-970B-804E-8DD4-6BEFFB98D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4: Guidelines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33C820-741F-6540-9F05-7DF6406E61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Human-AI Interaction</a:t>
            </a:r>
            <a:endParaRPr lang="it-IT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F615962-0FC0-854E-A3BE-D4EDCA178F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4822357"/>
              </p:ext>
            </p:extLst>
          </p:nvPr>
        </p:nvGraphicFramePr>
        <p:xfrm>
          <a:off x="838200" y="1612900"/>
          <a:ext cx="9987579" cy="2667000"/>
        </p:xfrm>
        <a:graphic>
          <a:graphicData uri="http://schemas.openxmlformats.org/drawingml/2006/table">
            <a:tbl>
              <a:tblPr firstRow="1">
                <a:tableStyleId>{9DCAF9ED-07DC-4A11-8D7F-57B35C25682E}</a:tableStyleId>
              </a:tblPr>
              <a:tblGrid>
                <a:gridCol w="2926976">
                  <a:extLst>
                    <a:ext uri="{9D8B030D-6E8A-4147-A177-3AD203B41FA5}">
                      <a16:colId xmlns:a16="http://schemas.microsoft.com/office/drawing/2014/main" val="4039434162"/>
                    </a:ext>
                  </a:extLst>
                </a:gridCol>
                <a:gridCol w="7060603">
                  <a:extLst>
                    <a:ext uri="{9D8B030D-6E8A-4147-A177-3AD203B41FA5}">
                      <a16:colId xmlns:a16="http://schemas.microsoft.com/office/drawing/2014/main" val="6150779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AI Design Guidelines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Violation/Everything ok? Where? [A Guideline may not apply]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5065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G16 -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Convey the consequences of user actions</a:t>
                      </a:r>
                      <a:endParaRPr lang="en-US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030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G17 -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global controls</a:t>
                      </a:r>
                      <a:endParaRPr lang="en-US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909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G18 - Notify users about changes</a:t>
                      </a:r>
                      <a:endParaRPr lang="en-US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12977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 - Other</a:t>
                      </a:r>
                      <a:endParaRPr lang="en-US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9778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74282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42C82C3-970B-804E-8DD4-6BEFFB98D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Instructions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33C820-741F-6540-9F05-7DF6406E61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Human-AI Interaction</a:t>
            </a:r>
            <a:endParaRPr lang="it-IT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060996F-ACDC-464E-B34F-BBDF1A462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One per team, choose a </a:t>
            </a:r>
            <a:r>
              <a:rPr lang="en-US"/>
              <a:t>"submitter"</a:t>
            </a:r>
            <a:endParaRPr lang="en-US" dirty="0"/>
          </a:p>
          <a:p>
            <a:pPr lvl="0"/>
            <a:r>
              <a:rPr lang="en-US" dirty="0"/>
              <a:t>Convert the set of slides in PDF and name it as follows: </a:t>
            </a:r>
            <a:r>
              <a:rPr lang="en-US" i="1" dirty="0"/>
              <a:t>Lastname_Firstname_ex2.pdf</a:t>
            </a:r>
            <a:r>
              <a:rPr lang="en-US" dirty="0"/>
              <a:t> (example: DeRussis_ex2.pdf)</a:t>
            </a:r>
            <a:endParaRPr lang="en-IT" dirty="0"/>
          </a:p>
          <a:p>
            <a:pPr lvl="0"/>
            <a:r>
              <a:rPr lang="en-US" dirty="0"/>
              <a:t>Upload the resulting file to </a:t>
            </a:r>
            <a:r>
              <a:rPr lang="en-US" dirty="0" err="1"/>
              <a:t>OwnCloud</a:t>
            </a:r>
            <a:r>
              <a:rPr lang="en-US" dirty="0"/>
              <a:t>, at the following URL:</a:t>
            </a:r>
            <a:br>
              <a:rPr lang="en-US" dirty="0"/>
            </a:br>
            <a:r>
              <a:rPr lang="en-US" dirty="0">
                <a:hlinkClick r:id="rId2"/>
              </a:rPr>
              <a:t>https://baltea.polito.it/owncloud/index.php/s/mfMmN7LUS9dZfyp</a:t>
            </a:r>
            <a:endParaRPr lang="en-US" dirty="0"/>
          </a:p>
          <a:p>
            <a:pPr lvl="0"/>
            <a:r>
              <a:rPr lang="en-US" dirty="0"/>
              <a:t>By the end of the week (</a:t>
            </a:r>
            <a:r>
              <a:rPr lang="en-US" b="1" dirty="0"/>
              <a:t>Feb 2, 2020</a:t>
            </a:r>
            <a:r>
              <a:rPr lang="en-US" dirty="0"/>
              <a:t>)</a:t>
            </a:r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1711867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A1892F-142A-FD43-9F69-2DD0A5093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2900"/>
            <a:ext cx="7315200" cy="4564063"/>
          </a:xfrm>
        </p:spPr>
        <p:txBody>
          <a:bodyPr/>
          <a:lstStyle/>
          <a:p>
            <a:r>
              <a:rPr lang="en-US" dirty="0"/>
              <a:t>RUN is a (fictional) mobile app for helping people in their running activities</a:t>
            </a:r>
          </a:p>
          <a:p>
            <a:pPr lvl="1"/>
            <a:r>
              <a:rPr lang="en-US" dirty="0"/>
              <a:t>AI included!</a:t>
            </a:r>
          </a:p>
          <a:p>
            <a:pPr lvl="1"/>
            <a:r>
              <a:rPr lang="en-US" dirty="0"/>
              <a:t>screenshots from </a:t>
            </a:r>
            <a:r>
              <a:rPr lang="en-US" dirty="0">
                <a:hlinkClick r:id="rId2"/>
              </a:rPr>
              <a:t>https://pair.withgoogle.com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A4418BB-2BC9-AA4F-9602-86ACC60EF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Introducing the RUN app…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1BF2D6-C424-CB43-9FB5-C45AED1264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Human-AI Interaction</a:t>
            </a:r>
            <a:endParaRPr lang="it-IT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1029F81-003E-ED4F-B8DA-7260A21803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5509" y="852742"/>
            <a:ext cx="2898291" cy="5152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439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70B2174-59F4-8A4F-BF26-697979308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15492"/>
            <a:ext cx="2873188" cy="561471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Suggesting Routes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5147039-684E-7F48-B2C1-AF6C9D766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Main Features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426734-C8D2-3B45-B3B1-7C02456567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Human-AI Interaction</a:t>
            </a:r>
            <a:endParaRPr lang="it-IT" dirty="0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C172388E-8D40-224F-B5DB-DFADE74F561B}"/>
              </a:ext>
            </a:extLst>
          </p:cNvPr>
          <p:cNvSpPr txBox="1">
            <a:spLocks/>
          </p:cNvSpPr>
          <p:nvPr/>
        </p:nvSpPr>
        <p:spPr>
          <a:xfrm>
            <a:off x="4659406" y="5615491"/>
            <a:ext cx="2873188" cy="561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1463" indent="-271463" algn="l" defTabSz="914400" rtl="0" eaLnBrk="1" latinLnBrk="0" hangingPunct="1">
              <a:lnSpc>
                <a:spcPct val="125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lang="en-US" sz="2400" b="0" i="0" kern="1200">
                <a:solidFill>
                  <a:schemeClr val="tx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25475" indent="-3540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938" indent="-2714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anose="05000000000000000000" pitchFamily="2" charset="2"/>
              <a:buNone/>
            </a:pPr>
            <a:r>
              <a:rPr lang="en-US" dirty="0"/>
              <a:t>AI Coach (vocal, too)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5C1C6346-C0B4-2543-B8F9-9313E2EA8E84}"/>
              </a:ext>
            </a:extLst>
          </p:cNvPr>
          <p:cNvSpPr txBox="1">
            <a:spLocks/>
          </p:cNvSpPr>
          <p:nvPr/>
        </p:nvSpPr>
        <p:spPr>
          <a:xfrm>
            <a:off x="8480612" y="5615491"/>
            <a:ext cx="2873188" cy="561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1463" indent="-271463" algn="l" defTabSz="914400" rtl="0" eaLnBrk="1" latinLnBrk="0" hangingPunct="1">
              <a:lnSpc>
                <a:spcPct val="125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lang="en-US" sz="2400" b="0" i="0" kern="1200">
                <a:solidFill>
                  <a:schemeClr val="tx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25475" indent="-3540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938" indent="-2714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anose="05000000000000000000" pitchFamily="2" charset="2"/>
              <a:buNone/>
            </a:pPr>
            <a:r>
              <a:rPr lang="en-US" dirty="0"/>
              <a:t>Tracking Runs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9E68CA1-6CA8-8346-B4A5-869D37ABD8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8359" y="1357214"/>
            <a:ext cx="2395282" cy="425827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73C387C-1406-8640-86E7-E0F8B936D6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19565" y="1357214"/>
            <a:ext cx="2395282" cy="425827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CC8BC905-B48E-E846-92CD-00F192D786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7153" y="1357213"/>
            <a:ext cx="2395282" cy="4258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005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42C82C3-970B-804E-8DD4-6BEFFB98D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1: Mental Models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600650-3D90-244D-92E1-4BE55F8EB1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07454" y="1612900"/>
            <a:ext cx="6846346" cy="45894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"Virtual coach" is there to help, to improve people's runs.</a:t>
            </a:r>
          </a:p>
          <a:p>
            <a:r>
              <a:rPr lang="en-US" dirty="0"/>
              <a:t>How might users think this works? </a:t>
            </a:r>
          </a:p>
          <a:p>
            <a:r>
              <a:rPr lang="en-US" dirty="0"/>
              <a:t>When might it work better?</a:t>
            </a:r>
          </a:p>
          <a:p>
            <a:r>
              <a:rPr lang="en-US" dirty="0"/>
              <a:t>When might it work more poorly?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i="1" dirty="0"/>
              <a:t>Use the next 2 slides to answer, as a group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33C820-741F-6540-9F05-7DF6406E61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Human-AI Interaction</a:t>
            </a:r>
            <a:endParaRPr lang="it-IT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89138753-3649-D94F-8F93-71C86F97457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838200" y="1284815"/>
            <a:ext cx="2839729" cy="5048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605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E985B73-5127-A447-AA69-73F4E62BC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1: Mental Models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51BE5-0848-204E-A323-540AC28F28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Human-AI Interaction</a:t>
            </a:r>
            <a:endParaRPr lang="it-IT" dirty="0"/>
          </a:p>
        </p:txBody>
      </p:sp>
      <p:sp>
        <p:nvSpPr>
          <p:cNvPr id="10" name="Content Placeholder 8">
            <a:extLst>
              <a:ext uri="{FF2B5EF4-FFF2-40B4-BE49-F238E27FC236}">
                <a16:creationId xmlns:a16="http://schemas.microsoft.com/office/drawing/2014/main" id="{5D778194-E1CC-C240-8F88-A3F8E38DD208}"/>
              </a:ext>
            </a:extLst>
          </p:cNvPr>
          <p:cNvSpPr txBox="1">
            <a:spLocks/>
          </p:cNvSpPr>
          <p:nvPr/>
        </p:nvSpPr>
        <p:spPr>
          <a:xfrm>
            <a:off x="838200" y="1549850"/>
            <a:ext cx="10515600" cy="18791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71463" indent="-271463" algn="l" defTabSz="914400" rtl="0" eaLnBrk="1" latinLnBrk="0" hangingPunct="1">
              <a:lnSpc>
                <a:spcPct val="125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lang="en-US" sz="2400" b="0" i="0" kern="1200">
                <a:solidFill>
                  <a:schemeClr val="tx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25475" indent="-3540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938" indent="-2714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u="sng" dirty="0"/>
              <a:t>Who are the users you have in mind?</a:t>
            </a:r>
          </a:p>
        </p:txBody>
      </p:sp>
      <p:sp>
        <p:nvSpPr>
          <p:cNvPr id="11" name="Content Placeholder 8">
            <a:extLst>
              <a:ext uri="{FF2B5EF4-FFF2-40B4-BE49-F238E27FC236}">
                <a16:creationId xmlns:a16="http://schemas.microsoft.com/office/drawing/2014/main" id="{6DEAD703-6988-284B-9165-3529DF29E4AD}"/>
              </a:ext>
            </a:extLst>
          </p:cNvPr>
          <p:cNvSpPr txBox="1">
            <a:spLocks/>
          </p:cNvSpPr>
          <p:nvPr/>
        </p:nvSpPr>
        <p:spPr>
          <a:xfrm>
            <a:off x="838200" y="3603812"/>
            <a:ext cx="10515600" cy="22728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71463" indent="-271463" algn="l" defTabSz="914400" rtl="0" eaLnBrk="1" latinLnBrk="0" hangingPunct="1">
              <a:lnSpc>
                <a:spcPct val="125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lang="en-US" sz="2400" b="0" i="0" kern="1200">
                <a:solidFill>
                  <a:schemeClr val="tx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25475" indent="-3540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938" indent="-2714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u="sng" dirty="0"/>
              <a:t>According to this group of users, how does the feature work?</a:t>
            </a:r>
          </a:p>
        </p:txBody>
      </p:sp>
    </p:spTree>
    <p:extLst>
      <p:ext uri="{BB962C8B-B14F-4D97-AF65-F5344CB8AC3E}">
        <p14:creationId xmlns:p14="http://schemas.microsoft.com/office/powerpoint/2010/main" val="2525368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E985B73-5127-A447-AA69-73F4E62BC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1: Mental Models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51BE5-0848-204E-A323-540AC28F28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Human-AI Interaction</a:t>
            </a:r>
            <a:endParaRPr lang="it-IT" dirty="0"/>
          </a:p>
        </p:txBody>
      </p:sp>
      <p:sp>
        <p:nvSpPr>
          <p:cNvPr id="10" name="Content Placeholder 8">
            <a:extLst>
              <a:ext uri="{FF2B5EF4-FFF2-40B4-BE49-F238E27FC236}">
                <a16:creationId xmlns:a16="http://schemas.microsoft.com/office/drawing/2014/main" id="{5D778194-E1CC-C240-8F88-A3F8E38DD208}"/>
              </a:ext>
            </a:extLst>
          </p:cNvPr>
          <p:cNvSpPr txBox="1">
            <a:spLocks/>
          </p:cNvSpPr>
          <p:nvPr/>
        </p:nvSpPr>
        <p:spPr>
          <a:xfrm>
            <a:off x="838200" y="1549850"/>
            <a:ext cx="10515600" cy="18791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71463" indent="-271463" algn="l" defTabSz="914400" rtl="0" eaLnBrk="1" latinLnBrk="0" hangingPunct="1">
              <a:lnSpc>
                <a:spcPct val="125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lang="en-US" sz="2400" b="0" i="0" kern="1200">
                <a:solidFill>
                  <a:schemeClr val="tx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25475" indent="-3540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938" indent="-2714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u="sng" dirty="0"/>
              <a:t>According to this group of users, when it might work better?</a:t>
            </a:r>
          </a:p>
        </p:txBody>
      </p:sp>
      <p:sp>
        <p:nvSpPr>
          <p:cNvPr id="11" name="Content Placeholder 8">
            <a:extLst>
              <a:ext uri="{FF2B5EF4-FFF2-40B4-BE49-F238E27FC236}">
                <a16:creationId xmlns:a16="http://schemas.microsoft.com/office/drawing/2014/main" id="{6DEAD703-6988-284B-9165-3529DF29E4AD}"/>
              </a:ext>
            </a:extLst>
          </p:cNvPr>
          <p:cNvSpPr txBox="1">
            <a:spLocks/>
          </p:cNvSpPr>
          <p:nvPr/>
        </p:nvSpPr>
        <p:spPr>
          <a:xfrm>
            <a:off x="838200" y="3603812"/>
            <a:ext cx="10515600" cy="22728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71463" indent="-271463" algn="l" defTabSz="914400" rtl="0" eaLnBrk="1" latinLnBrk="0" hangingPunct="1">
              <a:lnSpc>
                <a:spcPct val="125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lang="en-US" sz="2400" b="0" i="0" kern="1200">
                <a:solidFill>
                  <a:schemeClr val="tx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25475" indent="-3540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938" indent="-2714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u="sng" dirty="0"/>
              <a:t>…when it might work poorly? What can be changed in the app to compensate?</a:t>
            </a:r>
          </a:p>
        </p:txBody>
      </p:sp>
    </p:spTree>
    <p:extLst>
      <p:ext uri="{BB962C8B-B14F-4D97-AF65-F5344CB8AC3E}">
        <p14:creationId xmlns:p14="http://schemas.microsoft.com/office/powerpoint/2010/main" val="3350179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42C82C3-970B-804E-8DD4-6BEFFB98D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2: Errors and Failures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600650-3D90-244D-92E1-4BE55F8EB1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07454" y="1612900"/>
            <a:ext cx="6846346" cy="45894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"Run" app automatically start tracking a run once it detects contextual information.</a:t>
            </a:r>
          </a:p>
          <a:p>
            <a:r>
              <a:rPr lang="en-US" dirty="0"/>
              <a:t>What happens when the prediction is wrong?</a:t>
            </a:r>
          </a:p>
          <a:p>
            <a:r>
              <a:rPr lang="en-US" dirty="0"/>
              <a:t>How can the app recover from this?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i="1" dirty="0"/>
              <a:t>Use the next 2 slides to answer, as a group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33C820-741F-6540-9F05-7DF6406E61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Human-AI Interaction</a:t>
            </a:r>
            <a:endParaRPr lang="it-IT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9B27F256-859C-7942-AF46-DFFE24B2C6F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10323" y="1460500"/>
            <a:ext cx="2581572" cy="4589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608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E985B73-5127-A447-AA69-73F4E62BC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2: Errors and Failures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51BE5-0848-204E-A323-540AC28F28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Human-AI Interaction</a:t>
            </a:r>
            <a:endParaRPr lang="it-IT" dirty="0"/>
          </a:p>
        </p:txBody>
      </p:sp>
      <p:sp>
        <p:nvSpPr>
          <p:cNvPr id="10" name="Content Placeholder 8">
            <a:extLst>
              <a:ext uri="{FF2B5EF4-FFF2-40B4-BE49-F238E27FC236}">
                <a16:creationId xmlns:a16="http://schemas.microsoft.com/office/drawing/2014/main" id="{5D778194-E1CC-C240-8F88-A3F8E38DD208}"/>
              </a:ext>
            </a:extLst>
          </p:cNvPr>
          <p:cNvSpPr txBox="1">
            <a:spLocks/>
          </p:cNvSpPr>
          <p:nvPr/>
        </p:nvSpPr>
        <p:spPr>
          <a:xfrm>
            <a:off x="838200" y="1549850"/>
            <a:ext cx="10515600" cy="18791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71463" indent="-271463" algn="l" defTabSz="914400" rtl="0" eaLnBrk="1" latinLnBrk="0" hangingPunct="1">
              <a:lnSpc>
                <a:spcPct val="125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lang="en-US" sz="2400" b="0" i="0" kern="1200">
                <a:solidFill>
                  <a:schemeClr val="tx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25475" indent="-3540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938" indent="-2714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u="sng" dirty="0"/>
              <a:t>What is a way this feature could fail with low/no consequences?</a:t>
            </a:r>
          </a:p>
        </p:txBody>
      </p:sp>
      <p:sp>
        <p:nvSpPr>
          <p:cNvPr id="11" name="Content Placeholder 8">
            <a:extLst>
              <a:ext uri="{FF2B5EF4-FFF2-40B4-BE49-F238E27FC236}">
                <a16:creationId xmlns:a16="http://schemas.microsoft.com/office/drawing/2014/main" id="{6DEAD703-6988-284B-9165-3529DF29E4AD}"/>
              </a:ext>
            </a:extLst>
          </p:cNvPr>
          <p:cNvSpPr txBox="1">
            <a:spLocks/>
          </p:cNvSpPr>
          <p:nvPr/>
        </p:nvSpPr>
        <p:spPr>
          <a:xfrm>
            <a:off x="838200" y="3603812"/>
            <a:ext cx="10515600" cy="22728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71463" indent="-271463" algn="l" defTabSz="914400" rtl="0" eaLnBrk="1" latinLnBrk="0" hangingPunct="1">
              <a:lnSpc>
                <a:spcPct val="125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lang="en-US" sz="2400" b="0" i="0" kern="1200">
                <a:solidFill>
                  <a:schemeClr val="tx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25475" indent="-3540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938" indent="-2714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u="sng" dirty="0"/>
              <a:t>What is a way this feature could fail with large negative consequences?</a:t>
            </a:r>
          </a:p>
        </p:txBody>
      </p:sp>
    </p:spTree>
    <p:extLst>
      <p:ext uri="{BB962C8B-B14F-4D97-AF65-F5344CB8AC3E}">
        <p14:creationId xmlns:p14="http://schemas.microsoft.com/office/powerpoint/2010/main" val="2261293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E985B73-5127-A447-AA69-73F4E62BC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2: Errors and Failures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51BE5-0848-204E-A323-540AC28F28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Human-AI Interaction</a:t>
            </a:r>
            <a:endParaRPr lang="it-IT" dirty="0"/>
          </a:p>
        </p:txBody>
      </p:sp>
      <p:sp>
        <p:nvSpPr>
          <p:cNvPr id="10" name="Content Placeholder 8">
            <a:extLst>
              <a:ext uri="{FF2B5EF4-FFF2-40B4-BE49-F238E27FC236}">
                <a16:creationId xmlns:a16="http://schemas.microsoft.com/office/drawing/2014/main" id="{5D778194-E1CC-C240-8F88-A3F8E38DD208}"/>
              </a:ext>
            </a:extLst>
          </p:cNvPr>
          <p:cNvSpPr txBox="1">
            <a:spLocks/>
          </p:cNvSpPr>
          <p:nvPr/>
        </p:nvSpPr>
        <p:spPr>
          <a:xfrm>
            <a:off x="838200" y="1549850"/>
            <a:ext cx="10515600" cy="43560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71463" indent="-271463" algn="l" defTabSz="914400" rtl="0" eaLnBrk="1" latinLnBrk="0" hangingPunct="1">
              <a:lnSpc>
                <a:spcPct val="125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lang="en-US" sz="2400" b="0" i="0" kern="1200">
                <a:solidFill>
                  <a:schemeClr val="tx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25475" indent="-3540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938" indent="-2714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u="sng" dirty="0"/>
              <a:t>What technical and/or human methods may mitigate these failures/recover from them?</a:t>
            </a:r>
          </a:p>
        </p:txBody>
      </p:sp>
    </p:spTree>
    <p:extLst>
      <p:ext uri="{BB962C8B-B14F-4D97-AF65-F5344CB8AC3E}">
        <p14:creationId xmlns:p14="http://schemas.microsoft.com/office/powerpoint/2010/main" val="38982030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ndara">
      <a:maj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C92A2FB-7113-4D4F-BEDE-D1E4ADC53545}" vid="{7B5BBCDB-3EF7-4741-94F4-5C6B71667041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di Office</Template>
  <TotalTime>908</TotalTime>
  <Words>735</Words>
  <Application>Microsoft Macintosh PowerPoint</Application>
  <PresentationFormat>Widescreen</PresentationFormat>
  <Paragraphs>107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Candara</vt:lpstr>
      <vt:lpstr>Courier New</vt:lpstr>
      <vt:lpstr>Open Sans</vt:lpstr>
      <vt:lpstr>Wingdings</vt:lpstr>
      <vt:lpstr>Tema di Office</vt:lpstr>
      <vt:lpstr>Exercise 2: Worksheet</vt:lpstr>
      <vt:lpstr>Introducing the RUN app…</vt:lpstr>
      <vt:lpstr>Three Main Features</vt:lpstr>
      <vt:lpstr>Activity 1: Mental Models</vt:lpstr>
      <vt:lpstr>Activity 1: Mental Models</vt:lpstr>
      <vt:lpstr>Activity 1: Mental Models</vt:lpstr>
      <vt:lpstr>Activity 2: Errors and Failures</vt:lpstr>
      <vt:lpstr>Activity 2: Errors and Failures</vt:lpstr>
      <vt:lpstr>Activity 2: Errors and Failures</vt:lpstr>
      <vt:lpstr>Activity 3: Errors and Failures</vt:lpstr>
      <vt:lpstr>Activity 3: Errors and Failures</vt:lpstr>
      <vt:lpstr>Activity 4: Guidelines</vt:lpstr>
      <vt:lpstr>Activity 4: Guidelines</vt:lpstr>
      <vt:lpstr>Activity 4: Guidelines</vt:lpstr>
      <vt:lpstr>Activity 4: Guidelines</vt:lpstr>
      <vt:lpstr>Activity 4: Guidelines</vt:lpstr>
      <vt:lpstr>Submission Instructions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2 - Worksheet</dc:title>
  <dc:subject/>
  <dc:creator>De Russis Luigi</dc:creator>
  <cp:keywords/>
  <dc:description/>
  <cp:lastModifiedBy>DE RUSSIS  LUIGI</cp:lastModifiedBy>
  <cp:revision>435</cp:revision>
  <cp:lastPrinted>2018-10-19T07:42:13Z</cp:lastPrinted>
  <dcterms:created xsi:type="dcterms:W3CDTF">2020-01-15T09:14:05Z</dcterms:created>
  <dcterms:modified xsi:type="dcterms:W3CDTF">2020-01-30T10:11:33Z</dcterms:modified>
  <cp:category/>
</cp:coreProperties>
</file>